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73" r:id="rId3"/>
    <p:sldId id="274" r:id="rId4"/>
    <p:sldId id="258" r:id="rId5"/>
    <p:sldId id="259" r:id="rId6"/>
    <p:sldId id="260" r:id="rId7"/>
    <p:sldId id="275" r:id="rId8"/>
    <p:sldId id="276"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129" autoAdjust="0"/>
    <p:restoredTop sz="94660"/>
  </p:normalViewPr>
  <p:slideViewPr>
    <p:cSldViewPr>
      <p:cViewPr>
        <p:scale>
          <a:sx n="100" d="100"/>
          <a:sy n="100" d="100"/>
        </p:scale>
        <p:origin x="-756" y="-29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AU"/>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BD16D59-395D-4379-8132-B0D4033E5820}" type="datetimeFigureOut">
              <a:rPr lang="en-AU"/>
              <a:pPr/>
              <a:t>2/09/2011</a:t>
            </a:fld>
            <a:endParaRPr lang="en-AU"/>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AU"/>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3A79B53-326C-4B56-97D7-9AB36E458D65}" type="slidenum">
              <a:rPr lang="en-AU"/>
              <a:pPr/>
              <a:t>‹#›</a:t>
            </a:fld>
            <a:endParaRPr lang="en-AU"/>
          </a:p>
        </p:txBody>
      </p:sp>
    </p:spTree>
    <p:extLst>
      <p:ext uri="{BB962C8B-B14F-4D97-AF65-F5344CB8AC3E}">
        <p14:creationId xmlns:p14="http://schemas.microsoft.com/office/powerpoint/2010/main" val="3964469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p:txBody>
          <a:bodyPr/>
          <a:lstStyle/>
          <a:p>
            <a:pPr>
              <a:lnSpc>
                <a:spcPct val="90000"/>
              </a:lnSpc>
            </a:pPr>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11</a:t>
            </a:fld>
            <a:endParaRPr lang="en-AU"/>
          </a:p>
        </p:txBody>
      </p:sp>
    </p:spTree>
    <p:extLst>
      <p:ext uri="{BB962C8B-B14F-4D97-AF65-F5344CB8AC3E}">
        <p14:creationId xmlns:p14="http://schemas.microsoft.com/office/powerpoint/2010/main" val="4058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12</a:t>
            </a:fld>
            <a:endParaRPr lang="en-AU"/>
          </a:p>
        </p:txBody>
      </p:sp>
    </p:spTree>
    <p:extLst>
      <p:ext uri="{BB962C8B-B14F-4D97-AF65-F5344CB8AC3E}">
        <p14:creationId xmlns:p14="http://schemas.microsoft.com/office/powerpoint/2010/main" val="231791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13</a:t>
            </a:fld>
            <a:endParaRPr lang="en-AU"/>
          </a:p>
        </p:txBody>
      </p:sp>
    </p:spTree>
    <p:extLst>
      <p:ext uri="{BB962C8B-B14F-4D97-AF65-F5344CB8AC3E}">
        <p14:creationId xmlns:p14="http://schemas.microsoft.com/office/powerpoint/2010/main" val="393008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A79B53-326C-4B56-97D7-9AB36E458D65}" type="slidenum">
              <a:rPr lang="en-AU" smtClean="0"/>
              <a:pPr/>
              <a:t>14</a:t>
            </a:fld>
            <a:endParaRPr lang="en-AU"/>
          </a:p>
        </p:txBody>
      </p:sp>
    </p:spTree>
    <p:extLst>
      <p:ext uri="{BB962C8B-B14F-4D97-AF65-F5344CB8AC3E}">
        <p14:creationId xmlns:p14="http://schemas.microsoft.com/office/powerpoint/2010/main" val="115056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A79B53-326C-4B56-97D7-9AB36E458D65}" type="slidenum">
              <a:rPr lang="en-AU" smtClean="0"/>
              <a:pPr/>
              <a:t>15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A79B53-326C-4B56-97D7-9AB36E458D65}"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A79B53-326C-4B56-97D7-9AB36E458D65}" type="slidenum">
              <a:rPr lang="en-AU" smtClean="0"/>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A79B53-326C-4B56-97D7-9AB36E458D65}" type="slidenum">
              <a:rPr lang="en-AU" smtClean="0"/>
              <a:pPr/>
              <a:t>18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3</a:t>
            </a:fld>
            <a:endParaRPr lang="en-AU"/>
          </a:p>
        </p:txBody>
      </p:sp>
    </p:spTree>
    <p:extLst>
      <p:ext uri="{BB962C8B-B14F-4D97-AF65-F5344CB8AC3E}">
        <p14:creationId xmlns:p14="http://schemas.microsoft.com/office/powerpoint/2010/main" val="164003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lnSpc>
                <a:spcPct val="90000"/>
              </a:lnSpc>
            </a:pPr>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84213"/>
            <a:ext cx="4572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A79B53-326C-4B56-97D7-9AB36E458D65}" type="slidenum">
              <a:rPr lang="en-AU" smtClean="0"/>
              <a:pPr/>
              <a:t>7</a:t>
            </a:fld>
            <a:endParaRPr lang="en-AU"/>
          </a:p>
        </p:txBody>
      </p:sp>
    </p:spTree>
    <p:extLst>
      <p:ext uri="{BB962C8B-B14F-4D97-AF65-F5344CB8AC3E}">
        <p14:creationId xmlns:p14="http://schemas.microsoft.com/office/powerpoint/2010/main" val="383687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9</a:t>
            </a:fld>
            <a:endParaRPr lang="en-AU"/>
          </a:p>
        </p:txBody>
      </p:sp>
    </p:spTree>
    <p:extLst>
      <p:ext uri="{BB962C8B-B14F-4D97-AF65-F5344CB8AC3E}">
        <p14:creationId xmlns:p14="http://schemas.microsoft.com/office/powerpoint/2010/main" val="38665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A79B53-326C-4B56-97D7-9AB36E458D65}" type="slidenum">
              <a:rPr lang="en-AU" smtClean="0"/>
              <a:pPr/>
              <a:t>10</a:t>
            </a:fld>
            <a:endParaRPr lang="en-AU"/>
          </a:p>
        </p:txBody>
      </p:sp>
    </p:spTree>
    <p:extLst>
      <p:ext uri="{BB962C8B-B14F-4D97-AF65-F5344CB8AC3E}">
        <p14:creationId xmlns:p14="http://schemas.microsoft.com/office/powerpoint/2010/main" val="283936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D8E156AE-AEBB-415D-9492-599CA3DD24C9}" type="datetime1">
              <a:rPr lang="en-AU" smtClean="0"/>
              <a:pPr>
                <a:defRPr/>
              </a:pPr>
              <a:t>2/09/2011</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6" name="Slide Number Placeholder 5"/>
          <p:cNvSpPr>
            <a:spLocks noGrp="1"/>
          </p:cNvSpPr>
          <p:nvPr>
            <p:ph type="sldNum" sz="quarter" idx="12"/>
          </p:nvPr>
        </p:nvSpPr>
        <p:spPr/>
        <p:txBody>
          <a:bodyPr/>
          <a:lstStyle>
            <a:lvl1pPr>
              <a:defRPr/>
            </a:lvl1pPr>
          </a:lstStyle>
          <a:p>
            <a:pPr>
              <a:defRPr/>
            </a:pPr>
            <a:fld id="{1EDF6479-26C4-4F44-BD27-4F7EFBBECB9E}"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E789019-F659-48F0-97A5-499D7DCF1C2F}" type="datetime1">
              <a:rPr lang="en-AU" smtClean="0"/>
              <a:pPr>
                <a:defRPr/>
              </a:pPr>
              <a:t>2/09/2011</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6" name="Slide Number Placeholder 5"/>
          <p:cNvSpPr>
            <a:spLocks noGrp="1"/>
          </p:cNvSpPr>
          <p:nvPr>
            <p:ph type="sldNum" sz="quarter" idx="12"/>
          </p:nvPr>
        </p:nvSpPr>
        <p:spPr/>
        <p:txBody>
          <a:bodyPr/>
          <a:lstStyle>
            <a:lvl1pPr>
              <a:defRPr/>
            </a:lvl1pPr>
          </a:lstStyle>
          <a:p>
            <a:pPr>
              <a:defRPr/>
            </a:pPr>
            <a:fld id="{51B79C81-18ED-43BF-91E4-A8C8BAF944D1}"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ABD1B76-AAC9-4453-971B-4E262AED54A8}" type="datetime1">
              <a:rPr lang="en-AU" smtClean="0"/>
              <a:pPr>
                <a:defRPr/>
              </a:pPr>
              <a:t>2/09/2011</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6" name="Slide Number Placeholder 5"/>
          <p:cNvSpPr>
            <a:spLocks noGrp="1"/>
          </p:cNvSpPr>
          <p:nvPr>
            <p:ph type="sldNum" sz="quarter" idx="12"/>
          </p:nvPr>
        </p:nvSpPr>
        <p:spPr/>
        <p:txBody>
          <a:bodyPr/>
          <a:lstStyle>
            <a:lvl1pPr>
              <a:defRPr/>
            </a:lvl1pPr>
          </a:lstStyle>
          <a:p>
            <a:pPr>
              <a:defRPr/>
            </a:pPr>
            <a:fld id="{A5CDFD9B-04CB-4351-8EB1-AE754C28645F}"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3" descr="J:\Social Policy\05. NSPSR Essentials Kit\5.11 Abstract images\1255985_4975178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628" b="20514"/>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4791" y="2130425"/>
            <a:ext cx="5830416" cy="1470025"/>
          </a:xfrm>
        </p:spPr>
        <p:txBody>
          <a:bodyPr/>
          <a:lstStyle>
            <a:lvl1pPr algn="ctr">
              <a:defRPr>
                <a:solidFill>
                  <a:schemeClr val="tx1"/>
                </a:solidFill>
              </a:defRPr>
            </a:lvl1pPr>
          </a:lstStyle>
          <a:p>
            <a:r>
              <a:rPr lang="en-US" smtClean="0"/>
              <a:t>Click to edit Master title style</a:t>
            </a:r>
            <a:endParaRPr lang="en-AU"/>
          </a:p>
        </p:txBody>
      </p:sp>
      <p:sp>
        <p:nvSpPr>
          <p:cNvPr id="3" name="Subtitle 2"/>
          <p:cNvSpPr>
            <a:spLocks noGrp="1"/>
          </p:cNvSpPr>
          <p:nvPr>
            <p:ph type="subTitle" idx="1"/>
          </p:nvPr>
        </p:nvSpPr>
        <p:spPr>
          <a:xfrm>
            <a:off x="2245831" y="3789040"/>
            <a:ext cx="4319376" cy="151104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AU"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791" y="3789040"/>
            <a:ext cx="1511040" cy="1511040"/>
          </a:xfrm>
          <a:prstGeom prst="rect">
            <a:avLst/>
          </a:prstGeom>
        </p:spPr>
      </p:pic>
    </p:spTree>
    <p:extLst>
      <p:ext uri="{BB962C8B-B14F-4D97-AF65-F5344CB8AC3E}">
        <p14:creationId xmlns:p14="http://schemas.microsoft.com/office/powerpoint/2010/main" val="25937528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3" descr="J:\Social Policy\05. NSPSR Essentials Kit\5.11 Abstract images\1255985_4975178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628" b="29164"/>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88528"/>
            <a:ext cx="7632848" cy="748184"/>
          </a:xfrm>
        </p:spPr>
        <p:txBody>
          <a:bodyPr/>
          <a:lstStyle>
            <a:lvl1pPr algn="l">
              <a:defRPr>
                <a:solidFill>
                  <a:schemeClr val="accent1"/>
                </a:solidFill>
              </a:defRPr>
            </a:lvl1pPr>
          </a:lstStyle>
          <a:p>
            <a:r>
              <a:rPr lang="en-US" smtClean="0"/>
              <a:t>Click to edit Master title style</a:t>
            </a:r>
            <a:endParaRPr lang="en-AU"/>
          </a:p>
        </p:txBody>
      </p:sp>
      <p:sp>
        <p:nvSpPr>
          <p:cNvPr id="3" name="Content Placeholder 2"/>
          <p:cNvSpPr>
            <a:spLocks noGrp="1"/>
          </p:cNvSpPr>
          <p:nvPr>
            <p:ph idx="1"/>
          </p:nvPr>
        </p:nvSpPr>
        <p:spPr>
          <a:xfrm>
            <a:off x="611560" y="980728"/>
            <a:ext cx="7632848" cy="52211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3912" y="6201872"/>
            <a:ext cx="539496" cy="539496"/>
          </a:xfrm>
          <a:prstGeom prst="rect">
            <a:avLst/>
          </a:prstGeom>
        </p:spPr>
      </p:pic>
      <p:sp>
        <p:nvSpPr>
          <p:cNvPr id="10" name="TextBox 9"/>
          <p:cNvSpPr txBox="1"/>
          <p:nvPr userDrawn="1"/>
        </p:nvSpPr>
        <p:spPr>
          <a:xfrm>
            <a:off x="0" y="6560783"/>
            <a:ext cx="576064" cy="276999"/>
          </a:xfrm>
          <a:prstGeom prst="rect">
            <a:avLst/>
          </a:prstGeom>
          <a:noFill/>
        </p:spPr>
        <p:txBody>
          <a:bodyPr wrap="square" rtlCol="0">
            <a:spAutoFit/>
          </a:bodyPr>
          <a:lstStyle/>
          <a:p>
            <a:pPr algn="l"/>
            <a:fld id="{15A78180-3576-4B96-BF06-E781B7E132E4}" type="slidenum">
              <a:rPr lang="en-AU" sz="1200" smtClean="0">
                <a:solidFill>
                  <a:schemeClr val="accent1">
                    <a:lumMod val="20000"/>
                    <a:lumOff val="80000"/>
                  </a:schemeClr>
                </a:solidFill>
              </a:rPr>
              <a:pPr algn="l"/>
              <a:t>‹#›</a:t>
            </a:fld>
            <a:endParaRPr lang="en-AU" sz="1200" dirty="0">
              <a:solidFill>
                <a:schemeClr val="accent1">
                  <a:lumMod val="20000"/>
                  <a:lumOff val="80000"/>
                </a:schemeClr>
              </a:solidFill>
            </a:endParaRPr>
          </a:p>
        </p:txBody>
      </p:sp>
      <p:sp>
        <p:nvSpPr>
          <p:cNvPr id="11" name="TextBox 10"/>
          <p:cNvSpPr txBox="1"/>
          <p:nvPr userDrawn="1"/>
        </p:nvSpPr>
        <p:spPr>
          <a:xfrm rot="16200000">
            <a:off x="-2952354" y="2967044"/>
            <a:ext cx="6208049" cy="2616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1100" spc="300" dirty="0" smtClean="0">
                <a:solidFill>
                  <a:schemeClr val="accent1">
                    <a:lumMod val="40000"/>
                    <a:lumOff val="60000"/>
                  </a:schemeClr>
                </a:solidFill>
                <a:latin typeface="+mj-lt"/>
              </a:rPr>
              <a:t>Developing cohesive narratives 	AES Conference</a:t>
            </a:r>
            <a:r>
              <a:rPr lang="en-AU" sz="1100" spc="300" baseline="0" dirty="0" smtClean="0">
                <a:solidFill>
                  <a:schemeClr val="accent1">
                    <a:lumMod val="40000"/>
                    <a:lumOff val="60000"/>
                  </a:schemeClr>
                </a:solidFill>
                <a:latin typeface="+mj-lt"/>
              </a:rPr>
              <a:t> 2011</a:t>
            </a:r>
            <a:endParaRPr lang="en-AU" sz="1100" spc="300" dirty="0" smtClean="0">
              <a:solidFill>
                <a:schemeClr val="accent1">
                  <a:lumMod val="40000"/>
                  <a:lumOff val="60000"/>
                </a:schemeClr>
              </a:solidFill>
              <a:latin typeface="+mj-lt"/>
            </a:endParaRPr>
          </a:p>
        </p:txBody>
      </p:sp>
    </p:spTree>
    <p:extLst>
      <p:ext uri="{BB962C8B-B14F-4D97-AF65-F5344CB8AC3E}">
        <p14:creationId xmlns:p14="http://schemas.microsoft.com/office/powerpoint/2010/main" val="2464282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8C714DD-D6BD-4324-A4C2-7E7AE02F8AA9}" type="datetime1">
              <a:rPr lang="en-AU" smtClean="0"/>
              <a:pPr>
                <a:defRPr/>
              </a:pPr>
              <a:t>2/09/2011</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6" name="Slide Number Placeholder 5"/>
          <p:cNvSpPr>
            <a:spLocks noGrp="1"/>
          </p:cNvSpPr>
          <p:nvPr>
            <p:ph type="sldNum" sz="quarter" idx="12"/>
          </p:nvPr>
        </p:nvSpPr>
        <p:spPr/>
        <p:txBody>
          <a:bodyPr/>
          <a:lstStyle>
            <a:lvl1pPr>
              <a:defRPr/>
            </a:lvl1pPr>
          </a:lstStyle>
          <a:p>
            <a:pPr>
              <a:defRPr/>
            </a:pPr>
            <a:fld id="{2EE73D30-34C3-4FB6-BBBE-CD253E2DB048}"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A8705A-4A34-48A7-BD0A-270B79DFD0A2}" type="datetime1">
              <a:rPr lang="en-AU" smtClean="0"/>
              <a:pPr>
                <a:defRPr/>
              </a:pPr>
              <a:t>2/09/2011</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6" name="Slide Number Placeholder 5"/>
          <p:cNvSpPr>
            <a:spLocks noGrp="1"/>
          </p:cNvSpPr>
          <p:nvPr>
            <p:ph type="sldNum" sz="quarter" idx="12"/>
          </p:nvPr>
        </p:nvSpPr>
        <p:spPr/>
        <p:txBody>
          <a:bodyPr/>
          <a:lstStyle>
            <a:lvl1pPr>
              <a:defRPr/>
            </a:lvl1pPr>
          </a:lstStyle>
          <a:p>
            <a:pPr>
              <a:defRPr/>
            </a:pPr>
            <a:fld id="{CD421927-9062-4FF0-9D60-CD6A191C7F47}"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D7177559-9EB6-44DF-8A02-2035B2DAD7E4}" type="datetime1">
              <a:rPr lang="en-AU" smtClean="0"/>
              <a:pPr>
                <a:defRPr/>
              </a:pPr>
              <a:t>2/09/2011</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7" name="Slide Number Placeholder 5"/>
          <p:cNvSpPr>
            <a:spLocks noGrp="1"/>
          </p:cNvSpPr>
          <p:nvPr>
            <p:ph type="sldNum" sz="quarter" idx="12"/>
          </p:nvPr>
        </p:nvSpPr>
        <p:spPr/>
        <p:txBody>
          <a:bodyPr/>
          <a:lstStyle>
            <a:lvl1pPr>
              <a:defRPr/>
            </a:lvl1pPr>
          </a:lstStyle>
          <a:p>
            <a:pPr>
              <a:defRPr/>
            </a:pPr>
            <a:fld id="{D955DFE3-80D4-481F-B09D-4225D8DDF3D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ED69F744-61E2-472A-8730-C46DA7D62114}" type="datetime1">
              <a:rPr lang="en-AU" smtClean="0"/>
              <a:pPr>
                <a:defRPr/>
              </a:pPr>
              <a:t>2/09/2011</a:t>
            </a:fld>
            <a:endParaRPr lang="en-AU"/>
          </a:p>
        </p:txBody>
      </p:sp>
      <p:sp>
        <p:nvSpPr>
          <p:cNvPr id="8"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9" name="Slide Number Placeholder 5"/>
          <p:cNvSpPr>
            <a:spLocks noGrp="1"/>
          </p:cNvSpPr>
          <p:nvPr>
            <p:ph type="sldNum" sz="quarter" idx="12"/>
          </p:nvPr>
        </p:nvSpPr>
        <p:spPr/>
        <p:txBody>
          <a:bodyPr/>
          <a:lstStyle>
            <a:lvl1pPr>
              <a:defRPr/>
            </a:lvl1pPr>
          </a:lstStyle>
          <a:p>
            <a:pPr>
              <a:defRPr/>
            </a:pPr>
            <a:fld id="{11961DAA-22F3-40C8-AD04-002AC9467A87}"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D8B8044-1785-409B-82E8-F6FB11F86DD6}" type="datetime1">
              <a:rPr lang="en-AU" smtClean="0"/>
              <a:pPr>
                <a:defRPr/>
              </a:pPr>
              <a:t>2/09/2011</a:t>
            </a:fld>
            <a:endParaRPr lang="en-AU"/>
          </a:p>
        </p:txBody>
      </p:sp>
      <p:sp>
        <p:nvSpPr>
          <p:cNvPr id="4"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5" name="Slide Number Placeholder 5"/>
          <p:cNvSpPr>
            <a:spLocks noGrp="1"/>
          </p:cNvSpPr>
          <p:nvPr>
            <p:ph type="sldNum" sz="quarter" idx="12"/>
          </p:nvPr>
        </p:nvSpPr>
        <p:spPr/>
        <p:txBody>
          <a:bodyPr/>
          <a:lstStyle>
            <a:lvl1pPr>
              <a:defRPr/>
            </a:lvl1pPr>
          </a:lstStyle>
          <a:p>
            <a:pPr>
              <a:defRPr/>
            </a:pPr>
            <a:fld id="{898C17C8-EC11-47A3-81E3-3B09F0ADC118}"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92AC7-8570-4EEB-AF8F-3CFCFFFCE307}" type="datetime1">
              <a:rPr lang="en-AU" smtClean="0"/>
              <a:pPr>
                <a:defRPr/>
              </a:pPr>
              <a:t>2/09/2011</a:t>
            </a:fld>
            <a:endParaRPr lang="en-AU"/>
          </a:p>
        </p:txBody>
      </p:sp>
      <p:sp>
        <p:nvSpPr>
          <p:cNvPr id="3"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4" name="Slide Number Placeholder 5"/>
          <p:cNvSpPr>
            <a:spLocks noGrp="1"/>
          </p:cNvSpPr>
          <p:nvPr>
            <p:ph type="sldNum" sz="quarter" idx="12"/>
          </p:nvPr>
        </p:nvSpPr>
        <p:spPr/>
        <p:txBody>
          <a:bodyPr/>
          <a:lstStyle>
            <a:lvl1pPr>
              <a:defRPr/>
            </a:lvl1pPr>
          </a:lstStyle>
          <a:p>
            <a:pPr>
              <a:defRPr/>
            </a:pPr>
            <a:fld id="{3487F347-B78A-4D4E-AB67-1304FD921555}"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98A3AC-ECDB-4390-87D7-944B837D412D}" type="datetime1">
              <a:rPr lang="en-AU" smtClean="0"/>
              <a:pPr>
                <a:defRPr/>
              </a:pPr>
              <a:t>2/09/2011</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7" name="Slide Number Placeholder 5"/>
          <p:cNvSpPr>
            <a:spLocks noGrp="1"/>
          </p:cNvSpPr>
          <p:nvPr>
            <p:ph type="sldNum" sz="quarter" idx="12"/>
          </p:nvPr>
        </p:nvSpPr>
        <p:spPr/>
        <p:txBody>
          <a:bodyPr/>
          <a:lstStyle>
            <a:lvl1pPr>
              <a:defRPr/>
            </a:lvl1pPr>
          </a:lstStyle>
          <a:p>
            <a:pPr>
              <a:defRPr/>
            </a:pPr>
            <a:fld id="{5C3A54AC-18BA-4A27-82EC-A170140127B1}"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BA8481-2A72-46BF-A3E2-DAB862BCC9F0}" type="datetime1">
              <a:rPr lang="en-AU" smtClean="0"/>
              <a:pPr>
                <a:defRPr/>
              </a:pPr>
              <a:t>2/09/2011</a:t>
            </a:fld>
            <a:endParaRPr lang="en-AU"/>
          </a:p>
        </p:txBody>
      </p:sp>
      <p:sp>
        <p:nvSpPr>
          <p:cNvPr id="6" name="Footer Placeholder 4"/>
          <p:cNvSpPr>
            <a:spLocks noGrp="1"/>
          </p:cNvSpPr>
          <p:nvPr>
            <p:ph type="ftr" sz="quarter" idx="11"/>
          </p:nvPr>
        </p:nvSpPr>
        <p:spPr/>
        <p:txBody>
          <a:bodyPr/>
          <a:lstStyle>
            <a:lvl1pPr>
              <a:defRPr/>
            </a:lvl1pPr>
          </a:lstStyle>
          <a:p>
            <a:pPr>
              <a:defRPr/>
            </a:pPr>
            <a:r>
              <a:rPr lang="en-AU" smtClean="0"/>
              <a:t>AES Conference 2011</a:t>
            </a:r>
            <a:endParaRPr lang="en-AU"/>
          </a:p>
        </p:txBody>
      </p:sp>
      <p:sp>
        <p:nvSpPr>
          <p:cNvPr id="7" name="Slide Number Placeholder 5"/>
          <p:cNvSpPr>
            <a:spLocks noGrp="1"/>
          </p:cNvSpPr>
          <p:nvPr>
            <p:ph type="sldNum" sz="quarter" idx="12"/>
          </p:nvPr>
        </p:nvSpPr>
        <p:spPr/>
        <p:txBody>
          <a:bodyPr/>
          <a:lstStyle>
            <a:lvl1pPr>
              <a:defRPr/>
            </a:lvl1pPr>
          </a:lstStyle>
          <a:p>
            <a:pPr>
              <a:defRPr/>
            </a:pPr>
            <a:fld id="{599CF7FB-3755-4865-B848-FFF590D6E912}"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5C2DF92-8296-439F-883B-BB723E9E3345}" type="datetime1">
              <a:rPr lang="en-AU" smtClean="0"/>
              <a:pPr>
                <a:defRPr/>
              </a:pPr>
              <a:t>2/09/2011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AU" smtClean="0"/>
              <a:t>AES Conference 2011</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48BE547-271B-4E2F-B066-0ADE72E534B2}"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lkurti@urbis.com.au"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mailto:awallace@urbis.com.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algn="l"/>
            <a:r>
              <a:rPr lang="en-AU" dirty="0" smtClean="0"/>
              <a:t>Developing cohesive narratives</a:t>
            </a:r>
          </a:p>
        </p:txBody>
      </p:sp>
      <p:sp>
        <p:nvSpPr>
          <p:cNvPr id="3" name="Subtitle 2"/>
          <p:cNvSpPr>
            <a:spLocks noGrp="1"/>
          </p:cNvSpPr>
          <p:nvPr>
            <p:ph type="subTitle" idx="1"/>
          </p:nvPr>
        </p:nvSpPr>
        <p:spPr/>
        <p:txBody>
          <a:bodyPr rtlCol="0">
            <a:normAutofit fontScale="92500" lnSpcReduction="10000"/>
          </a:bodyPr>
          <a:lstStyle/>
          <a:p>
            <a:pPr fontAlgn="auto">
              <a:spcAft>
                <a:spcPts val="0"/>
              </a:spcAft>
              <a:buFont typeface="Arial" pitchFamily="34" charset="0"/>
              <a:buNone/>
              <a:defRPr/>
            </a:pPr>
            <a:r>
              <a:rPr lang="en-AU" dirty="0" smtClean="0"/>
              <a:t>Linda Kurti</a:t>
            </a:r>
          </a:p>
          <a:p>
            <a:pPr fontAlgn="auto">
              <a:spcAft>
                <a:spcPts val="0"/>
              </a:spcAft>
              <a:buFont typeface="Arial" pitchFamily="34" charset="0"/>
              <a:buNone/>
              <a:defRPr/>
            </a:pPr>
            <a:r>
              <a:rPr lang="en-AU" dirty="0" smtClean="0"/>
              <a:t>Alison Wallace</a:t>
            </a:r>
          </a:p>
          <a:p>
            <a:pPr fontAlgn="auto">
              <a:spcAft>
                <a:spcPts val="0"/>
              </a:spcAft>
              <a:buFont typeface="Arial" pitchFamily="34" charset="0"/>
              <a:buNone/>
              <a:defRPr/>
            </a:pPr>
            <a:r>
              <a:rPr lang="en-AU" dirty="0" smtClean="0"/>
              <a:t>Urbis</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AU" dirty="0" smtClean="0"/>
              <a:t>Key points</a:t>
            </a:r>
          </a:p>
        </p:txBody>
      </p:sp>
      <p:sp>
        <p:nvSpPr>
          <p:cNvPr id="19458" name="Content Placeholder 2"/>
          <p:cNvSpPr>
            <a:spLocks noGrp="1"/>
          </p:cNvSpPr>
          <p:nvPr>
            <p:ph idx="1"/>
          </p:nvPr>
        </p:nvSpPr>
        <p:spPr/>
        <p:txBody>
          <a:bodyPr/>
          <a:lstStyle/>
          <a:p>
            <a:r>
              <a:rPr lang="en-AU" dirty="0" smtClean="0"/>
              <a:t>Different activities and priorities across sections of the one department</a:t>
            </a:r>
          </a:p>
          <a:p>
            <a:r>
              <a:rPr lang="en-AU" dirty="0" smtClean="0"/>
              <a:t>Development of EF at beginning, before some details were finalised – so uncertainty and changing operational details</a:t>
            </a:r>
          </a:p>
          <a:p>
            <a:r>
              <a:rPr lang="en-AU" dirty="0" smtClean="0"/>
              <a:t>High pressure to finalise in short period</a:t>
            </a:r>
          </a:p>
          <a:p>
            <a:r>
              <a:rPr lang="en-AU" dirty="0" smtClean="0"/>
              <a:t>Internal and external stakeholders – disparate views</a:t>
            </a:r>
          </a:p>
          <a:p>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AU" dirty="0" smtClean="0"/>
              <a:t>Case study 2</a:t>
            </a:r>
          </a:p>
        </p:txBody>
      </p:sp>
      <p:sp>
        <p:nvSpPr>
          <p:cNvPr id="20482" name="Content Placeholder 2"/>
          <p:cNvSpPr>
            <a:spLocks noGrp="1"/>
          </p:cNvSpPr>
          <p:nvPr>
            <p:ph idx="1"/>
          </p:nvPr>
        </p:nvSpPr>
        <p:spPr/>
        <p:txBody>
          <a:bodyPr/>
          <a:lstStyle/>
          <a:p>
            <a:r>
              <a:rPr lang="en-AU" dirty="0" smtClean="0"/>
              <a:t>Government department funded under larger whole-of government initiative</a:t>
            </a:r>
          </a:p>
          <a:p>
            <a:r>
              <a:rPr lang="en-AU" dirty="0" smtClean="0"/>
              <a:t>Aims of </a:t>
            </a:r>
            <a:r>
              <a:rPr lang="en-AU" dirty="0" err="1" smtClean="0"/>
              <a:t>WoG</a:t>
            </a:r>
            <a:r>
              <a:rPr lang="en-AU" dirty="0" smtClean="0"/>
              <a:t> crossed sectors</a:t>
            </a:r>
          </a:p>
          <a:p>
            <a:r>
              <a:rPr lang="en-AU" dirty="0" smtClean="0"/>
              <a:t>Different paradigms, and therefore operational priorities</a:t>
            </a:r>
          </a:p>
          <a:p>
            <a:r>
              <a:rPr lang="en-AU" dirty="0" smtClean="0"/>
              <a:t>Two branches within the same department, and two departments within the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AU" dirty="0" smtClean="0"/>
              <a:t>Key points</a:t>
            </a:r>
          </a:p>
        </p:txBody>
      </p:sp>
      <p:sp>
        <p:nvSpPr>
          <p:cNvPr id="21506" name="Content Placeholder 2"/>
          <p:cNvSpPr>
            <a:spLocks noGrp="1"/>
          </p:cNvSpPr>
          <p:nvPr>
            <p:ph idx="1"/>
          </p:nvPr>
        </p:nvSpPr>
        <p:spPr/>
        <p:txBody>
          <a:bodyPr/>
          <a:lstStyle/>
          <a:p>
            <a:r>
              <a:rPr lang="en-AU" dirty="0" smtClean="0"/>
              <a:t>Importance of not just goal, but pathway</a:t>
            </a:r>
          </a:p>
          <a:p>
            <a:r>
              <a:rPr lang="en-AU" dirty="0" smtClean="0"/>
              <a:t>Aligning different paradigms, within departments as well as across sectors</a:t>
            </a:r>
          </a:p>
          <a:p>
            <a:r>
              <a:rPr lang="en-AU" dirty="0" smtClean="0"/>
              <a:t>Even with goodwill and commitment, it can be difficult for people to work across paradigms</a:t>
            </a:r>
          </a:p>
          <a:p>
            <a:r>
              <a:rPr lang="en-AU" dirty="0" smtClean="0"/>
              <a:t>Assumptions must be articulated and tested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AU" dirty="0" smtClean="0"/>
              <a:t>Case study 3</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AU" dirty="0" smtClean="0"/>
              <a:t>Large government department, funded through COAG under NPA</a:t>
            </a:r>
          </a:p>
          <a:p>
            <a:pPr fontAlgn="auto">
              <a:spcAft>
                <a:spcPts val="0"/>
              </a:spcAft>
              <a:buFont typeface="Arial" pitchFamily="34" charset="0"/>
              <a:buChar char="•"/>
              <a:defRPr/>
            </a:pPr>
            <a:r>
              <a:rPr lang="en-AU" dirty="0" smtClean="0"/>
              <a:t>Implementing national goals through state government programs</a:t>
            </a:r>
          </a:p>
          <a:p>
            <a:pPr fontAlgn="auto">
              <a:spcAft>
                <a:spcPts val="0"/>
              </a:spcAft>
              <a:buFont typeface="Arial" pitchFamily="34" charset="0"/>
              <a:buChar char="•"/>
              <a:defRPr/>
            </a:pPr>
            <a:r>
              <a:rPr lang="en-AU" dirty="0" smtClean="0"/>
              <a:t>Ensuring that national, state and regional  activities do not overlap or duplicate</a:t>
            </a:r>
          </a:p>
          <a:p>
            <a:pPr fontAlgn="auto">
              <a:spcAft>
                <a:spcPts val="0"/>
              </a:spcAft>
              <a:buFont typeface="Arial" pitchFamily="34" charset="0"/>
              <a:buChar char="•"/>
              <a:defRPr/>
            </a:pPr>
            <a:r>
              <a:rPr lang="en-AU" dirty="0" smtClean="0"/>
              <a:t>Internal and external stakeholders, national and state stakeholders, cross-departmental</a:t>
            </a:r>
          </a:p>
          <a:p>
            <a:pPr fontAlgn="auto">
              <a:spcAft>
                <a:spcPts val="0"/>
              </a:spcAft>
              <a:buFont typeface="Arial" pitchFamily="34" charset="0"/>
              <a:buChar char="•"/>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AU" dirty="0" smtClean="0"/>
              <a:t>Key points</a:t>
            </a:r>
          </a:p>
        </p:txBody>
      </p:sp>
      <p:sp>
        <p:nvSpPr>
          <p:cNvPr id="23554" name="Content Placeholder 2"/>
          <p:cNvSpPr>
            <a:spLocks noGrp="1"/>
          </p:cNvSpPr>
          <p:nvPr>
            <p:ph idx="1"/>
          </p:nvPr>
        </p:nvSpPr>
        <p:spPr/>
        <p:txBody>
          <a:bodyPr/>
          <a:lstStyle/>
          <a:p>
            <a:r>
              <a:rPr lang="en-AU" dirty="0" smtClean="0"/>
              <a:t>Need to align NPA goals with existing state priorities and activities</a:t>
            </a:r>
          </a:p>
          <a:p>
            <a:r>
              <a:rPr lang="en-AU" dirty="0" smtClean="0"/>
              <a:t>Need to ensure that state/regional/local activity is responsive to local need (not driven by national perspectives) – flexibility</a:t>
            </a:r>
          </a:p>
          <a:p>
            <a:r>
              <a:rPr lang="en-AU" dirty="0" smtClean="0"/>
              <a:t>Autonomy and control – between Commonwealth/state/territory, between state/regional/local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AU" dirty="0" smtClean="0"/>
              <a:t>Messages for clients</a:t>
            </a:r>
          </a:p>
        </p:txBody>
      </p:sp>
      <p:sp>
        <p:nvSpPr>
          <p:cNvPr id="24578" name="Content Placeholder 2"/>
          <p:cNvSpPr>
            <a:spLocks noGrp="1"/>
          </p:cNvSpPr>
          <p:nvPr>
            <p:ph idx="1"/>
          </p:nvPr>
        </p:nvSpPr>
        <p:spPr/>
        <p:txBody>
          <a:bodyPr/>
          <a:lstStyle/>
          <a:p>
            <a:r>
              <a:rPr lang="en-AU" dirty="0" smtClean="0"/>
              <a:t>It takes time</a:t>
            </a:r>
          </a:p>
          <a:p>
            <a:r>
              <a:rPr lang="en-AU" dirty="0" smtClean="0"/>
              <a:t>Ensure stakeholder clarity</a:t>
            </a:r>
          </a:p>
          <a:p>
            <a:r>
              <a:rPr lang="en-US" dirty="0" smtClean="0"/>
              <a:t>Programs evolve, and implementation may change over time – that’s not a failure of the logic or the framework</a:t>
            </a:r>
          </a:p>
          <a:p>
            <a:r>
              <a:rPr lang="en-US" dirty="0" smtClean="0"/>
              <a:t>It is an iterative process – does require your input, can’t be left to the evaluator</a:t>
            </a:r>
          </a:p>
          <a:p>
            <a:endParaRPr lang="en-AU" dirty="0" smtClean="0"/>
          </a:p>
          <a:p>
            <a:endParaRPr lang="en-AU" dirty="0" smtClean="0"/>
          </a:p>
          <a:p>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dirty="0" smtClean="0"/>
              <a:t>Messages for evaluators</a:t>
            </a:r>
            <a:endParaRPr lang="en-AU" dirty="0" smtClean="0"/>
          </a:p>
        </p:txBody>
      </p:sp>
      <p:sp>
        <p:nvSpPr>
          <p:cNvPr id="25603" name="Rectangle 3"/>
          <p:cNvSpPr>
            <a:spLocks noGrp="1"/>
          </p:cNvSpPr>
          <p:nvPr>
            <p:ph idx="1"/>
          </p:nvPr>
        </p:nvSpPr>
        <p:spPr/>
        <p:txBody>
          <a:bodyPr/>
          <a:lstStyle/>
          <a:p>
            <a:r>
              <a:rPr lang="en-US" dirty="0" smtClean="0"/>
              <a:t>Getting the logic right is important</a:t>
            </a:r>
          </a:p>
          <a:p>
            <a:r>
              <a:rPr lang="en-US" dirty="0" smtClean="0"/>
              <a:t>Clarifying priorities and articulating assumptions now will save time later</a:t>
            </a:r>
          </a:p>
          <a:p>
            <a:r>
              <a:rPr lang="en-US" dirty="0" smtClean="0"/>
              <a:t>Important to know what one is really trying to measure</a:t>
            </a:r>
          </a:p>
          <a:p>
            <a:r>
              <a:rPr lang="en-US" dirty="0" smtClean="0"/>
              <a:t>Build relationships through building the logic</a:t>
            </a:r>
          </a:p>
          <a:p>
            <a:r>
              <a:rPr lang="en-US" dirty="0" smtClean="0"/>
              <a:t>You can assist the client</a:t>
            </a: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dirty="0" smtClean="0"/>
              <a:t>Summary</a:t>
            </a:r>
            <a:endParaRPr lang="en-AU" dirty="0" smtClean="0"/>
          </a:p>
        </p:txBody>
      </p:sp>
      <p:sp>
        <p:nvSpPr>
          <p:cNvPr id="7" name="Freeform 6"/>
          <p:cNvSpPr/>
          <p:nvPr/>
        </p:nvSpPr>
        <p:spPr>
          <a:xfrm>
            <a:off x="611560" y="1057656"/>
            <a:ext cx="2887981" cy="2888335"/>
          </a:xfrm>
          <a:custGeom>
            <a:avLst/>
            <a:gdLst>
              <a:gd name="connsiteX0" fmla="*/ 0 w 2887981"/>
              <a:gd name="connsiteY0" fmla="*/ 1444168 h 2888335"/>
              <a:gd name="connsiteX1" fmla="*/ 1443991 w 2887981"/>
              <a:gd name="connsiteY1" fmla="*/ 0 h 2888335"/>
              <a:gd name="connsiteX2" fmla="*/ 2887982 w 2887981"/>
              <a:gd name="connsiteY2" fmla="*/ 1444168 h 2888335"/>
              <a:gd name="connsiteX3" fmla="*/ 1443991 w 2887981"/>
              <a:gd name="connsiteY3" fmla="*/ 2888336 h 2888335"/>
              <a:gd name="connsiteX4" fmla="*/ 0 w 2887981"/>
              <a:gd name="connsiteY4" fmla="*/ 1444168 h 2888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1" h="2888335">
                <a:moveTo>
                  <a:pt x="0" y="1444168"/>
                </a:moveTo>
                <a:cubicBezTo>
                  <a:pt x="0" y="646576"/>
                  <a:pt x="646497" y="0"/>
                  <a:pt x="1443991" y="0"/>
                </a:cubicBezTo>
                <a:cubicBezTo>
                  <a:pt x="2241485" y="0"/>
                  <a:pt x="2887982" y="646576"/>
                  <a:pt x="2887982" y="1444168"/>
                </a:cubicBezTo>
                <a:cubicBezTo>
                  <a:pt x="2887982" y="2241760"/>
                  <a:pt x="2241485" y="2888336"/>
                  <a:pt x="1443991" y="2888336"/>
                </a:cubicBezTo>
                <a:cubicBezTo>
                  <a:pt x="646497" y="2888336"/>
                  <a:pt x="0" y="2241760"/>
                  <a:pt x="0" y="1444168"/>
                </a:cubicBezTo>
                <a:close/>
              </a:path>
            </a:pathLst>
          </a:custGeom>
        </p:spPr>
        <p:style>
          <a:lnRef idx="0">
            <a:schemeClr val="lt1">
              <a:hueOff val="0"/>
              <a:satOff val="0"/>
              <a:lumOff val="0"/>
              <a:alphaOff val="0"/>
            </a:schemeClr>
          </a:lnRef>
          <a:fillRef idx="3">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506755" tIns="506807" rIns="506755" bIns="506807" numCol="1" spcCol="1270" anchor="ctr" anchorCtr="0">
            <a:noAutofit/>
          </a:bodyPr>
          <a:lstStyle/>
          <a:p>
            <a:pPr lvl="0" algn="ctr" defTabSz="977900">
              <a:lnSpc>
                <a:spcPct val="90000"/>
              </a:lnSpc>
              <a:spcBef>
                <a:spcPct val="0"/>
              </a:spcBef>
              <a:spcAft>
                <a:spcPct val="35000"/>
              </a:spcAft>
            </a:pPr>
            <a:r>
              <a:rPr lang="en-US" sz="2200" kern="1200" smtClean="0"/>
              <a:t>Cohesive narrative can ground a project, and its evaluation</a:t>
            </a:r>
            <a:endParaRPr lang="en-AU" sz="2200" kern="1200"/>
          </a:p>
        </p:txBody>
      </p:sp>
      <p:sp>
        <p:nvSpPr>
          <p:cNvPr id="8" name="Freeform 7"/>
          <p:cNvSpPr/>
          <p:nvPr/>
        </p:nvSpPr>
        <p:spPr>
          <a:xfrm>
            <a:off x="2097416" y="2984016"/>
            <a:ext cx="2887981" cy="2888335"/>
          </a:xfrm>
          <a:custGeom>
            <a:avLst/>
            <a:gdLst>
              <a:gd name="connsiteX0" fmla="*/ 0 w 2887981"/>
              <a:gd name="connsiteY0" fmla="*/ 1444168 h 2888335"/>
              <a:gd name="connsiteX1" fmla="*/ 1443991 w 2887981"/>
              <a:gd name="connsiteY1" fmla="*/ 0 h 2888335"/>
              <a:gd name="connsiteX2" fmla="*/ 2887982 w 2887981"/>
              <a:gd name="connsiteY2" fmla="*/ 1444168 h 2888335"/>
              <a:gd name="connsiteX3" fmla="*/ 1443991 w 2887981"/>
              <a:gd name="connsiteY3" fmla="*/ 2888336 h 2888335"/>
              <a:gd name="connsiteX4" fmla="*/ 0 w 2887981"/>
              <a:gd name="connsiteY4" fmla="*/ 1444168 h 2888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1" h="2888335">
                <a:moveTo>
                  <a:pt x="0" y="1444168"/>
                </a:moveTo>
                <a:cubicBezTo>
                  <a:pt x="0" y="646576"/>
                  <a:pt x="646497" y="0"/>
                  <a:pt x="1443991" y="0"/>
                </a:cubicBezTo>
                <a:cubicBezTo>
                  <a:pt x="2241485" y="0"/>
                  <a:pt x="2887982" y="646576"/>
                  <a:pt x="2887982" y="1444168"/>
                </a:cubicBezTo>
                <a:cubicBezTo>
                  <a:pt x="2887982" y="2241760"/>
                  <a:pt x="2241485" y="2888336"/>
                  <a:pt x="1443991" y="2888336"/>
                </a:cubicBezTo>
                <a:cubicBezTo>
                  <a:pt x="646497" y="2888336"/>
                  <a:pt x="0" y="2241760"/>
                  <a:pt x="0" y="1444168"/>
                </a:cubicBezTo>
                <a:close/>
              </a:path>
            </a:pathLst>
          </a:custGeom>
        </p:spPr>
        <p:style>
          <a:lnRef idx="0">
            <a:schemeClr val="lt1">
              <a:hueOff val="0"/>
              <a:satOff val="0"/>
              <a:lumOff val="0"/>
              <a:alphaOff val="0"/>
            </a:schemeClr>
          </a:lnRef>
          <a:fillRef idx="3">
            <a:schemeClr val="accent1">
              <a:shade val="80000"/>
              <a:alpha val="50000"/>
              <a:hueOff val="102082"/>
              <a:satOff val="-1464"/>
              <a:lumOff val="8538"/>
              <a:alphaOff val="0"/>
            </a:schemeClr>
          </a:fillRef>
          <a:effectRef idx="0">
            <a:schemeClr val="accent1">
              <a:shade val="80000"/>
              <a:alpha val="50000"/>
              <a:hueOff val="102082"/>
              <a:satOff val="-1464"/>
              <a:lumOff val="8538"/>
              <a:alphaOff val="0"/>
            </a:schemeClr>
          </a:effectRef>
          <a:fontRef idx="minor">
            <a:schemeClr val="tx1"/>
          </a:fontRef>
        </p:style>
        <p:txBody>
          <a:bodyPr spcFirstLastPara="0" vert="horz" wrap="square" lIns="506755" tIns="506807" rIns="506755" bIns="506807" numCol="1" spcCol="1270" anchor="ctr" anchorCtr="0">
            <a:noAutofit/>
          </a:bodyPr>
          <a:lstStyle/>
          <a:p>
            <a:pPr lvl="0" algn="ctr" defTabSz="977900">
              <a:lnSpc>
                <a:spcPct val="90000"/>
              </a:lnSpc>
              <a:spcBef>
                <a:spcPct val="0"/>
              </a:spcBef>
              <a:spcAft>
                <a:spcPct val="35000"/>
              </a:spcAft>
            </a:pPr>
            <a:r>
              <a:rPr lang="en-US" sz="2200" kern="1200" smtClean="0"/>
              <a:t>Program logic can be a means to build trust and understanding</a:t>
            </a:r>
            <a:endParaRPr lang="en-US" sz="2200" kern="1200" dirty="0" smtClean="0"/>
          </a:p>
        </p:txBody>
      </p:sp>
      <p:sp>
        <p:nvSpPr>
          <p:cNvPr id="9" name="Freeform 8"/>
          <p:cNvSpPr/>
          <p:nvPr/>
        </p:nvSpPr>
        <p:spPr>
          <a:xfrm>
            <a:off x="3582538" y="1057656"/>
            <a:ext cx="2887981" cy="2888335"/>
          </a:xfrm>
          <a:custGeom>
            <a:avLst/>
            <a:gdLst>
              <a:gd name="connsiteX0" fmla="*/ 0 w 2887981"/>
              <a:gd name="connsiteY0" fmla="*/ 1444168 h 2888335"/>
              <a:gd name="connsiteX1" fmla="*/ 1443991 w 2887981"/>
              <a:gd name="connsiteY1" fmla="*/ 0 h 2888335"/>
              <a:gd name="connsiteX2" fmla="*/ 2887982 w 2887981"/>
              <a:gd name="connsiteY2" fmla="*/ 1444168 h 2888335"/>
              <a:gd name="connsiteX3" fmla="*/ 1443991 w 2887981"/>
              <a:gd name="connsiteY3" fmla="*/ 2888336 h 2888335"/>
              <a:gd name="connsiteX4" fmla="*/ 0 w 2887981"/>
              <a:gd name="connsiteY4" fmla="*/ 1444168 h 2888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1" h="2888335">
                <a:moveTo>
                  <a:pt x="0" y="1444168"/>
                </a:moveTo>
                <a:cubicBezTo>
                  <a:pt x="0" y="646576"/>
                  <a:pt x="646497" y="0"/>
                  <a:pt x="1443991" y="0"/>
                </a:cubicBezTo>
                <a:cubicBezTo>
                  <a:pt x="2241485" y="0"/>
                  <a:pt x="2887982" y="646576"/>
                  <a:pt x="2887982" y="1444168"/>
                </a:cubicBezTo>
                <a:cubicBezTo>
                  <a:pt x="2887982" y="2241760"/>
                  <a:pt x="2241485" y="2888336"/>
                  <a:pt x="1443991" y="2888336"/>
                </a:cubicBezTo>
                <a:cubicBezTo>
                  <a:pt x="646497" y="2888336"/>
                  <a:pt x="0" y="2241760"/>
                  <a:pt x="0" y="1444168"/>
                </a:cubicBezTo>
                <a:close/>
              </a:path>
            </a:pathLst>
          </a:custGeom>
        </p:spPr>
        <p:style>
          <a:lnRef idx="0">
            <a:schemeClr val="lt1">
              <a:hueOff val="0"/>
              <a:satOff val="0"/>
              <a:lumOff val="0"/>
              <a:alphaOff val="0"/>
            </a:schemeClr>
          </a:lnRef>
          <a:fillRef idx="3">
            <a:schemeClr val="accent1">
              <a:shade val="80000"/>
              <a:alpha val="50000"/>
              <a:hueOff val="204164"/>
              <a:satOff val="-2928"/>
              <a:lumOff val="17077"/>
              <a:alphaOff val="0"/>
            </a:schemeClr>
          </a:fillRef>
          <a:effectRef idx="0">
            <a:schemeClr val="accent1">
              <a:shade val="80000"/>
              <a:alpha val="50000"/>
              <a:hueOff val="204164"/>
              <a:satOff val="-2928"/>
              <a:lumOff val="17077"/>
              <a:alphaOff val="0"/>
            </a:schemeClr>
          </a:effectRef>
          <a:fontRef idx="minor">
            <a:schemeClr val="tx1"/>
          </a:fontRef>
        </p:style>
        <p:txBody>
          <a:bodyPr spcFirstLastPara="0" vert="horz" wrap="square" lIns="506755" tIns="506807" rIns="506755" bIns="506807" numCol="1" spcCol="1270" anchor="ctr" anchorCtr="0">
            <a:noAutofit/>
          </a:bodyPr>
          <a:lstStyle/>
          <a:p>
            <a:pPr lvl="0" algn="ctr" defTabSz="977900">
              <a:lnSpc>
                <a:spcPct val="90000"/>
              </a:lnSpc>
              <a:spcBef>
                <a:spcPct val="0"/>
              </a:spcBef>
              <a:spcAft>
                <a:spcPct val="35000"/>
              </a:spcAft>
            </a:pPr>
            <a:r>
              <a:rPr lang="en-US" sz="2200" kern="1200" smtClean="0"/>
              <a:t>The process can assist stakeholders to work together and understand each other</a:t>
            </a:r>
            <a:endParaRPr lang="en-US" sz="2200" kern="1200" dirty="0" smtClean="0"/>
          </a:p>
        </p:txBody>
      </p:sp>
      <p:sp>
        <p:nvSpPr>
          <p:cNvPr id="10" name="Freeform 9"/>
          <p:cNvSpPr/>
          <p:nvPr/>
        </p:nvSpPr>
        <p:spPr>
          <a:xfrm>
            <a:off x="5068394" y="2984016"/>
            <a:ext cx="2887981" cy="2888335"/>
          </a:xfrm>
          <a:custGeom>
            <a:avLst/>
            <a:gdLst>
              <a:gd name="connsiteX0" fmla="*/ 0 w 2887981"/>
              <a:gd name="connsiteY0" fmla="*/ 1444168 h 2888335"/>
              <a:gd name="connsiteX1" fmla="*/ 1443991 w 2887981"/>
              <a:gd name="connsiteY1" fmla="*/ 0 h 2888335"/>
              <a:gd name="connsiteX2" fmla="*/ 2887982 w 2887981"/>
              <a:gd name="connsiteY2" fmla="*/ 1444168 h 2888335"/>
              <a:gd name="connsiteX3" fmla="*/ 1443991 w 2887981"/>
              <a:gd name="connsiteY3" fmla="*/ 2888336 h 2888335"/>
              <a:gd name="connsiteX4" fmla="*/ 0 w 2887981"/>
              <a:gd name="connsiteY4" fmla="*/ 1444168 h 2888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981" h="2888335">
                <a:moveTo>
                  <a:pt x="0" y="1444168"/>
                </a:moveTo>
                <a:cubicBezTo>
                  <a:pt x="0" y="646576"/>
                  <a:pt x="646497" y="0"/>
                  <a:pt x="1443991" y="0"/>
                </a:cubicBezTo>
                <a:cubicBezTo>
                  <a:pt x="2241485" y="0"/>
                  <a:pt x="2887982" y="646576"/>
                  <a:pt x="2887982" y="1444168"/>
                </a:cubicBezTo>
                <a:cubicBezTo>
                  <a:pt x="2887982" y="2241760"/>
                  <a:pt x="2241485" y="2888336"/>
                  <a:pt x="1443991" y="2888336"/>
                </a:cubicBezTo>
                <a:cubicBezTo>
                  <a:pt x="646497" y="2888336"/>
                  <a:pt x="0" y="2241760"/>
                  <a:pt x="0" y="1444168"/>
                </a:cubicBezTo>
                <a:close/>
              </a:path>
            </a:pathLst>
          </a:custGeom>
        </p:spPr>
        <p:style>
          <a:lnRef idx="0">
            <a:schemeClr val="lt1">
              <a:hueOff val="0"/>
              <a:satOff val="0"/>
              <a:lumOff val="0"/>
              <a:alphaOff val="0"/>
            </a:schemeClr>
          </a:lnRef>
          <a:fillRef idx="3">
            <a:schemeClr val="accent1">
              <a:shade val="80000"/>
              <a:alpha val="50000"/>
              <a:hueOff val="306246"/>
              <a:satOff val="-4392"/>
              <a:lumOff val="25615"/>
              <a:alphaOff val="0"/>
            </a:schemeClr>
          </a:fillRef>
          <a:effectRef idx="0">
            <a:schemeClr val="accent1">
              <a:shade val="80000"/>
              <a:alpha val="50000"/>
              <a:hueOff val="306246"/>
              <a:satOff val="-4392"/>
              <a:lumOff val="25615"/>
              <a:alphaOff val="0"/>
            </a:schemeClr>
          </a:effectRef>
          <a:fontRef idx="minor">
            <a:schemeClr val="tx1"/>
          </a:fontRef>
        </p:style>
        <p:txBody>
          <a:bodyPr spcFirstLastPara="0" vert="horz" wrap="square" lIns="506755" tIns="506807" rIns="506755" bIns="506807" numCol="1" spcCol="1270" anchor="ctr" anchorCtr="0">
            <a:noAutofit/>
          </a:bodyPr>
          <a:lstStyle/>
          <a:p>
            <a:pPr lvl="0" algn="ctr" defTabSz="977900">
              <a:lnSpc>
                <a:spcPct val="90000"/>
              </a:lnSpc>
              <a:spcBef>
                <a:spcPct val="0"/>
              </a:spcBef>
              <a:spcAft>
                <a:spcPct val="35000"/>
              </a:spcAft>
            </a:pPr>
            <a:r>
              <a:rPr lang="en-US" sz="2200" kern="1200" smtClean="0"/>
              <a:t>Requires something of everyone</a:t>
            </a:r>
            <a:endParaRPr lang="en-US" sz="2200" kern="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ctrTitle"/>
          </p:nvPr>
        </p:nvSpPr>
        <p:spPr/>
        <p:txBody>
          <a:bodyPr/>
          <a:lstStyle/>
          <a:p>
            <a:pPr algn="l"/>
            <a:r>
              <a:rPr lang="en-US" dirty="0" smtClean="0"/>
              <a:t>Thank you!</a:t>
            </a:r>
            <a:endParaRPr lang="en-AU" dirty="0" smtClean="0"/>
          </a:p>
        </p:txBody>
      </p:sp>
      <p:sp>
        <p:nvSpPr>
          <p:cNvPr id="27651" name="Rectangle 3"/>
          <p:cNvSpPr>
            <a:spLocks noGrp="1"/>
          </p:cNvSpPr>
          <p:nvPr>
            <p:ph type="subTitle" idx="1"/>
          </p:nvPr>
        </p:nvSpPr>
        <p:spPr/>
        <p:txBody>
          <a:bodyPr>
            <a:normAutofit fontScale="47500" lnSpcReduction="20000"/>
          </a:bodyPr>
          <a:lstStyle/>
          <a:p>
            <a:pPr>
              <a:buNone/>
            </a:pPr>
            <a:r>
              <a:rPr lang="en-AU" dirty="0" smtClean="0"/>
              <a:t>Linda Kurti, Alison Wallace</a:t>
            </a:r>
          </a:p>
          <a:p>
            <a:pPr>
              <a:buNone/>
            </a:pPr>
            <a:r>
              <a:rPr lang="en-AU" dirty="0" smtClean="0"/>
              <a:t>Urbis</a:t>
            </a:r>
          </a:p>
          <a:p>
            <a:pPr>
              <a:buNone/>
            </a:pPr>
            <a:r>
              <a:rPr lang="en-AU" dirty="0" smtClean="0"/>
              <a:t>Level 21, 321 Kent Street</a:t>
            </a:r>
          </a:p>
          <a:p>
            <a:pPr>
              <a:buNone/>
            </a:pPr>
            <a:r>
              <a:rPr lang="en-AU" dirty="0" smtClean="0"/>
              <a:t>Sydney NSW 2000</a:t>
            </a:r>
          </a:p>
          <a:p>
            <a:pPr>
              <a:buNone/>
            </a:pPr>
            <a:r>
              <a:rPr lang="en-AU" dirty="0" smtClean="0"/>
              <a:t>02 8233 9900</a:t>
            </a:r>
          </a:p>
          <a:p>
            <a:pPr>
              <a:buNone/>
            </a:pPr>
            <a:r>
              <a:rPr lang="en-AU" dirty="0" smtClean="0">
                <a:hlinkClick r:id="rId3"/>
              </a:rPr>
              <a:t>lkurti@urbis.com.au</a:t>
            </a:r>
            <a:r>
              <a:rPr lang="en-AU" dirty="0" smtClean="0"/>
              <a:t>; </a:t>
            </a:r>
            <a:r>
              <a:rPr lang="en-AU" dirty="0" smtClean="0">
                <a:hlinkClick r:id="rId4"/>
              </a:rPr>
              <a:t>awallace@urbis.com.au</a:t>
            </a:r>
            <a:endParaRPr lang="en-A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sp>
        <p:nvSpPr>
          <p:cNvPr id="6" name="Content Placeholder 5"/>
          <p:cNvSpPr>
            <a:spLocks noGrp="1"/>
          </p:cNvSpPr>
          <p:nvPr>
            <p:ph idx="1"/>
          </p:nvPr>
        </p:nvSpPr>
        <p:spPr/>
        <p:txBody>
          <a:bodyPr/>
          <a:lstStyle/>
          <a:p>
            <a:pPr marL="0" indent="0">
              <a:buNone/>
            </a:pPr>
            <a:r>
              <a:rPr lang="en-AU" sz="2700" dirty="0"/>
              <a:t>Over the past two decades, in fact, there appears to have been a progressive decline in commitment to rigorous performance measurement and evaluation across the Commonwealth as a whole, and an accompanying decline in analytical and evaluative capability. Exacerbating the problem, evaluation appears to have been downgraded in the culture of many agencies… </a:t>
            </a:r>
            <a:endParaRPr lang="en-AU" sz="2700" dirty="0" smtClean="0"/>
          </a:p>
          <a:p>
            <a:pPr marL="0" indent="0" algn="ctr">
              <a:buNone/>
            </a:pPr>
            <a:r>
              <a:rPr lang="en-AU" sz="1100" dirty="0" smtClean="0"/>
              <a:t/>
            </a:r>
            <a:br>
              <a:rPr lang="en-AU" sz="1100" dirty="0" smtClean="0"/>
            </a:br>
            <a:r>
              <a:rPr lang="en-AU" sz="1100" dirty="0" smtClean="0"/>
              <a:t>(</a:t>
            </a:r>
            <a:r>
              <a:rPr lang="en-AU" sz="1100" dirty="0"/>
              <a:t>Australian Government Strategic Review of Indigenous Expenditure, Feb 2010, p 368</a:t>
            </a:r>
            <a:r>
              <a:rPr lang="en-AU" sz="1100" dirty="0" smtClean="0"/>
              <a:t>)</a:t>
            </a:r>
            <a:endParaRPr lang="en-AU"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sp>
        <p:nvSpPr>
          <p:cNvPr id="6" name="Content Placeholder 5"/>
          <p:cNvSpPr>
            <a:spLocks noGrp="1"/>
          </p:cNvSpPr>
          <p:nvPr>
            <p:ph idx="1"/>
          </p:nvPr>
        </p:nvSpPr>
        <p:spPr/>
        <p:txBody>
          <a:bodyPr>
            <a:normAutofit fontScale="85000" lnSpcReduction="10000"/>
          </a:bodyPr>
          <a:lstStyle/>
          <a:p>
            <a:pPr marL="0" indent="0">
              <a:buNone/>
            </a:pPr>
            <a:r>
              <a:rPr lang="en-AU" dirty="0"/>
              <a:t>A more strategic approach is needed to the setting of evaluation priorities, with closer attention to considerations of scale, policy significance and the interactions with other related programs (both within and across agencies and jurisdictions)…</a:t>
            </a:r>
          </a:p>
          <a:p>
            <a:pPr marL="0" indent="0">
              <a:buNone/>
            </a:pPr>
            <a:r>
              <a:rPr lang="en-AU" dirty="0"/>
              <a:t>There should also be more active encouragement of evaluations which study the interaction between different programs or groups of programs or which attempt to measure the relative effectiveness and efficiency of different approaches to addressing the same set of issues, including across jurisdictional boundaries. </a:t>
            </a:r>
          </a:p>
          <a:p>
            <a:pPr marL="0" indent="0" algn="ctr">
              <a:buNone/>
            </a:pPr>
            <a:r>
              <a:rPr lang="en-AU" sz="1300" dirty="0" smtClean="0"/>
              <a:t/>
            </a:r>
            <a:br>
              <a:rPr lang="en-AU" sz="1300" dirty="0" smtClean="0"/>
            </a:br>
            <a:r>
              <a:rPr lang="en-AU" sz="1300" dirty="0" smtClean="0"/>
              <a:t>(</a:t>
            </a:r>
            <a:r>
              <a:rPr lang="en-AU" sz="1300" dirty="0"/>
              <a:t>Australian Government Strategic Review of Indigenous Expenditure, Feb 2010, p 370</a:t>
            </a:r>
            <a:r>
              <a:rPr lang="en-AU" sz="1300" dirty="0" smtClean="0"/>
              <a:t>)</a:t>
            </a:r>
            <a:endParaRPr lang="en-AU" sz="2400" dirty="0"/>
          </a:p>
        </p:txBody>
      </p:sp>
    </p:spTree>
    <p:extLst>
      <p:ext uri="{BB962C8B-B14F-4D97-AF65-F5344CB8AC3E}">
        <p14:creationId xmlns:p14="http://schemas.microsoft.com/office/powerpoint/2010/main" val="341519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AU" smtClean="0"/>
              <a:t>Policy context</a:t>
            </a:r>
          </a:p>
        </p:txBody>
      </p:sp>
      <p:sp>
        <p:nvSpPr>
          <p:cNvPr id="15362" name="Content Placeholder 2"/>
          <p:cNvSpPr>
            <a:spLocks noGrp="1"/>
          </p:cNvSpPr>
          <p:nvPr>
            <p:ph idx="1"/>
          </p:nvPr>
        </p:nvSpPr>
        <p:spPr/>
        <p:txBody>
          <a:bodyPr/>
          <a:lstStyle/>
          <a:p>
            <a:r>
              <a:rPr lang="en-AU" dirty="0" smtClean="0"/>
              <a:t>Purchaser-provider approach to governmental oversight</a:t>
            </a:r>
          </a:p>
          <a:p>
            <a:r>
              <a:rPr lang="en-AU" dirty="0" smtClean="0"/>
              <a:t>Whole of government approach</a:t>
            </a:r>
          </a:p>
          <a:p>
            <a:r>
              <a:rPr lang="en-AU" dirty="0" smtClean="0"/>
              <a:t>Complex, inter-related policy areas</a:t>
            </a:r>
          </a:p>
          <a:p>
            <a:r>
              <a:rPr lang="en-AU" dirty="0" smtClean="0"/>
              <a:t>High pressure, high stakes, high visibility</a:t>
            </a:r>
          </a:p>
          <a:p>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AU" smtClean="0"/>
              <a:t>Role of evaluation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AU" dirty="0" smtClean="0"/>
              <a:t>Evidence</a:t>
            </a:r>
          </a:p>
          <a:p>
            <a:pPr fontAlgn="auto">
              <a:spcAft>
                <a:spcPts val="0"/>
              </a:spcAft>
              <a:buFont typeface="Arial" pitchFamily="34" charset="0"/>
              <a:buChar char="•"/>
              <a:defRPr/>
            </a:pPr>
            <a:r>
              <a:rPr lang="en-AU" dirty="0" smtClean="0"/>
              <a:t>Learning and improvement</a:t>
            </a:r>
          </a:p>
          <a:p>
            <a:pPr fontAlgn="auto">
              <a:spcAft>
                <a:spcPts val="0"/>
              </a:spcAft>
              <a:buFont typeface="Arial" pitchFamily="34" charset="0"/>
              <a:buChar char="•"/>
              <a:defRPr/>
            </a:pPr>
            <a:r>
              <a:rPr lang="en-AU" dirty="0" smtClean="0"/>
              <a:t>Contribution to policy development</a:t>
            </a:r>
          </a:p>
          <a:p>
            <a:pPr marL="0" indent="0" fontAlgn="auto">
              <a:spcAft>
                <a:spcPts val="0"/>
              </a:spcAft>
              <a:buNone/>
              <a:defRPr/>
            </a:pPr>
            <a:endParaRPr lang="en-AU" dirty="0" smtClean="0"/>
          </a:p>
          <a:p>
            <a:pPr marL="0" indent="0" fontAlgn="auto">
              <a:spcAft>
                <a:spcPts val="0"/>
              </a:spcAft>
              <a:buNone/>
              <a:defRPr/>
            </a:pPr>
            <a:r>
              <a:rPr lang="en-AU" dirty="0" smtClean="0"/>
              <a:t>Evaluation frameworks can assist to articulate key priorities and aims and provide rigour</a:t>
            </a:r>
          </a:p>
          <a:p>
            <a:pPr marL="0" indent="0" fontAlgn="auto">
              <a:spcAft>
                <a:spcPts val="0"/>
              </a:spcAft>
              <a:buNone/>
              <a:defRPr/>
            </a:pPr>
            <a:endParaRPr lang="en-AU" dirty="0"/>
          </a:p>
          <a:p>
            <a:pPr marL="0" indent="0" fontAlgn="auto">
              <a:spcAft>
                <a:spcPts val="0"/>
              </a:spcAft>
              <a:buFont typeface="Arial" pitchFamily="34" charset="0"/>
              <a:buNone/>
              <a:defRPr/>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AU" smtClean="0"/>
              <a:t>Process</a:t>
            </a:r>
          </a:p>
        </p:txBody>
      </p:sp>
      <p:sp>
        <p:nvSpPr>
          <p:cNvPr id="17410" name="Content Placeholder 2"/>
          <p:cNvSpPr>
            <a:spLocks noGrp="1"/>
          </p:cNvSpPr>
          <p:nvPr>
            <p:ph idx="1"/>
          </p:nvPr>
        </p:nvSpPr>
        <p:spPr/>
        <p:txBody>
          <a:bodyPr/>
          <a:lstStyle/>
          <a:p>
            <a:r>
              <a:rPr lang="en-AU" dirty="0" smtClean="0"/>
              <a:t>Program logic</a:t>
            </a:r>
          </a:p>
          <a:p>
            <a:pPr lvl="1">
              <a:buFontTx/>
              <a:buChar char="-"/>
            </a:pPr>
            <a:r>
              <a:rPr lang="en-AU" dirty="0" smtClean="0"/>
              <a:t>Meeting/reading/research</a:t>
            </a:r>
          </a:p>
          <a:p>
            <a:pPr lvl="1">
              <a:buFontTx/>
              <a:buChar char="-"/>
            </a:pPr>
            <a:r>
              <a:rPr lang="en-AU" dirty="0" smtClean="0"/>
              <a:t>Draft</a:t>
            </a:r>
          </a:p>
          <a:p>
            <a:pPr lvl="1">
              <a:buFontTx/>
              <a:buChar char="-"/>
            </a:pPr>
            <a:r>
              <a:rPr lang="en-AU" dirty="0" smtClean="0"/>
              <a:t>Workshop</a:t>
            </a:r>
          </a:p>
          <a:p>
            <a:pPr lvl="1">
              <a:buFontTx/>
              <a:buChar char="-"/>
            </a:pPr>
            <a:r>
              <a:rPr lang="en-AU" dirty="0" smtClean="0"/>
              <a:t>Further draft(s)</a:t>
            </a:r>
          </a:p>
          <a:p>
            <a:r>
              <a:rPr lang="en-AU" dirty="0" smtClean="0"/>
              <a:t>Evaluation framework</a:t>
            </a:r>
          </a:p>
          <a:p>
            <a:pPr lvl="1"/>
            <a:r>
              <a:rPr lang="en-AU" dirty="0" smtClean="0"/>
              <a:t>Identify questions/indicators/data sources/timing</a:t>
            </a:r>
          </a:p>
          <a:p>
            <a:pPr lvl="1"/>
            <a:r>
              <a:rPr lang="en-AU" dirty="0" smtClean="0"/>
              <a:t>Draft and consultation</a:t>
            </a:r>
          </a:p>
          <a:p>
            <a:pPr marL="457200" lvl="1" indent="0">
              <a:buNone/>
            </a:pPr>
            <a:endParaRPr lang="en-AU" dirty="0" smtClean="0"/>
          </a:p>
          <a:p>
            <a:pPr lvl="1"/>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fade">
                                      <p:cBhvr>
                                        <p:cTn id="10" dur="500"/>
                                        <p:tgtEl>
                                          <p:spTgt spid="174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Effect transition="in" filter="fade">
                                      <p:cBhvr>
                                        <p:cTn id="13" dur="500"/>
                                        <p:tgtEl>
                                          <p:spTgt spid="174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0">
                                            <p:txEl>
                                              <p:pRg st="3" end="3"/>
                                            </p:txEl>
                                          </p:spTgt>
                                        </p:tgtEl>
                                        <p:attrNameLst>
                                          <p:attrName>style.visibility</p:attrName>
                                        </p:attrNameLst>
                                      </p:cBhvr>
                                      <p:to>
                                        <p:strVal val="visible"/>
                                      </p:to>
                                    </p:set>
                                    <p:animEffect transition="in" filter="fade">
                                      <p:cBhvr>
                                        <p:cTn id="16" dur="500"/>
                                        <p:tgtEl>
                                          <p:spTgt spid="174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Effect transition="in" filter="fade">
                                      <p:cBhvr>
                                        <p:cTn id="19" dur="500"/>
                                        <p:tgtEl>
                                          <p:spTgt spid="174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410">
                                            <p:txEl>
                                              <p:pRg st="5" end="5"/>
                                            </p:txEl>
                                          </p:spTgt>
                                        </p:tgtEl>
                                        <p:attrNameLst>
                                          <p:attrName>style.visibility</p:attrName>
                                        </p:attrNameLst>
                                      </p:cBhvr>
                                      <p:to>
                                        <p:strVal val="visible"/>
                                      </p:to>
                                    </p:set>
                                    <p:animEffect transition="in" filter="fade">
                                      <p:cBhvr>
                                        <p:cTn id="24" dur="500"/>
                                        <p:tgtEl>
                                          <p:spTgt spid="1741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10">
                                            <p:txEl>
                                              <p:pRg st="6" end="6"/>
                                            </p:txEl>
                                          </p:spTgt>
                                        </p:tgtEl>
                                        <p:attrNameLst>
                                          <p:attrName>style.visibility</p:attrName>
                                        </p:attrNameLst>
                                      </p:cBhvr>
                                      <p:to>
                                        <p:strVal val="visible"/>
                                      </p:to>
                                    </p:set>
                                    <p:animEffect transition="in" filter="fade">
                                      <p:cBhvr>
                                        <p:cTn id="27" dur="500"/>
                                        <p:tgtEl>
                                          <p:spTgt spid="17410">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410">
                                            <p:txEl>
                                              <p:pRg st="7" end="7"/>
                                            </p:txEl>
                                          </p:spTgt>
                                        </p:tgtEl>
                                        <p:attrNameLst>
                                          <p:attrName>style.visibility</p:attrName>
                                        </p:attrNameLst>
                                      </p:cBhvr>
                                      <p:to>
                                        <p:strVal val="visible"/>
                                      </p:to>
                                    </p:set>
                                    <p:animEffect transition="in" filter="fade">
                                      <p:cBhvr>
                                        <p:cTn id="30" dur="500"/>
                                        <p:tgtEl>
                                          <p:spTgt spid="174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logic</a:t>
            </a:r>
            <a:endParaRPr lang="en-AU"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6112" y="1268760"/>
            <a:ext cx="6702232" cy="4234055"/>
          </a:xfrm>
        </p:spPr>
      </p:pic>
    </p:spTree>
    <p:extLst>
      <p:ext uri="{BB962C8B-B14F-4D97-AF65-F5344CB8AC3E}">
        <p14:creationId xmlns:p14="http://schemas.microsoft.com/office/powerpoint/2010/main" val="4549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Evaluation framework</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2744509"/>
              </p:ext>
            </p:extLst>
          </p:nvPr>
        </p:nvGraphicFramePr>
        <p:xfrm>
          <a:off x="971230" y="1285607"/>
          <a:ext cx="6913138" cy="3611995"/>
        </p:xfrm>
        <a:graphic>
          <a:graphicData uri="http://schemas.openxmlformats.org/drawingml/2006/table">
            <a:tbl>
              <a:tblPr>
                <a:tableStyleId>{2D5ABB26-0587-4C30-8999-92F81FD0307C}</a:tableStyleId>
              </a:tblPr>
              <a:tblGrid>
                <a:gridCol w="1830205"/>
                <a:gridCol w="1274489"/>
                <a:gridCol w="952111"/>
                <a:gridCol w="952111"/>
                <a:gridCol w="952111"/>
                <a:gridCol w="952111"/>
              </a:tblGrid>
              <a:tr h="192440">
                <a:tc rowSpan="2">
                  <a:txBody>
                    <a:bodyPr/>
                    <a:lstStyle/>
                    <a:p>
                      <a:pPr algn="l">
                        <a:spcAft>
                          <a:spcPts val="0"/>
                        </a:spcAft>
                      </a:pPr>
                      <a:r>
                        <a:rPr lang="en-AU" sz="1200" dirty="0" smtClean="0">
                          <a:solidFill>
                            <a:schemeClr val="bg1"/>
                          </a:solidFill>
                          <a:effectLst/>
                        </a:rPr>
                        <a:t>Outcomes </a:t>
                      </a:r>
                      <a:r>
                        <a:rPr lang="en-AU" sz="1200" dirty="0">
                          <a:solidFill>
                            <a:schemeClr val="bg1"/>
                          </a:solidFill>
                          <a:effectLst/>
                        </a:rPr>
                        <a:t>Hierarchy</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gridSpan="2">
                  <a:txBody>
                    <a:bodyPr/>
                    <a:lstStyle/>
                    <a:p>
                      <a:pPr algn="ctr">
                        <a:spcAft>
                          <a:spcPts val="0"/>
                        </a:spcAft>
                      </a:pPr>
                      <a:r>
                        <a:rPr lang="en-AU" sz="1200" dirty="0">
                          <a:solidFill>
                            <a:schemeClr val="bg1"/>
                          </a:solidFill>
                          <a:effectLst/>
                        </a:rPr>
                        <a:t> </a:t>
                      </a:r>
                      <a:r>
                        <a:rPr lang="en-AU" sz="1200" dirty="0" smtClean="0">
                          <a:solidFill>
                            <a:schemeClr val="bg1"/>
                          </a:solidFill>
                          <a:effectLst/>
                        </a:rPr>
                        <a:t>Measures</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AU"/>
                    </a:p>
                  </a:txBody>
                  <a:tcPr/>
                </a:tc>
                <a:tc rowSpan="2">
                  <a:txBody>
                    <a:bodyPr/>
                    <a:lstStyle/>
                    <a:p>
                      <a:pPr algn="ctr">
                        <a:spcAft>
                          <a:spcPts val="0"/>
                        </a:spcAft>
                      </a:pPr>
                      <a:r>
                        <a:rPr lang="en-AU" sz="1200" dirty="0">
                          <a:solidFill>
                            <a:schemeClr val="bg1"/>
                          </a:solidFill>
                          <a:effectLst/>
                        </a:rPr>
                        <a:t> </a:t>
                      </a:r>
                      <a:r>
                        <a:rPr lang="en-AU" sz="1200" dirty="0" smtClean="0">
                          <a:solidFill>
                            <a:schemeClr val="bg1"/>
                          </a:solidFill>
                          <a:effectLst/>
                        </a:rPr>
                        <a:t>Information </a:t>
                      </a:r>
                      <a:r>
                        <a:rPr lang="en-AU" sz="1200" dirty="0">
                          <a:solidFill>
                            <a:schemeClr val="bg1"/>
                          </a:solidFill>
                          <a:effectLst/>
                        </a:rPr>
                        <a:t>Sources</a:t>
                      </a:r>
                      <a:endParaRPr lang="en-AU" sz="1100" dirty="0">
                        <a:solidFill>
                          <a:schemeClr val="bg1"/>
                        </a:solidFill>
                        <a:effectLst/>
                      </a:endParaRPr>
                    </a:p>
                    <a:p>
                      <a:pPr algn="ctr">
                        <a:spcAft>
                          <a:spcPts val="0"/>
                        </a:spcAft>
                      </a:pPr>
                      <a:r>
                        <a:rPr lang="en-AU" sz="1200" dirty="0">
                          <a:solidFill>
                            <a:schemeClr val="bg1"/>
                          </a:solidFill>
                          <a:effectLst/>
                        </a:rPr>
                        <a:t> </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rowSpan="2">
                  <a:txBody>
                    <a:bodyPr/>
                    <a:lstStyle/>
                    <a:p>
                      <a:pPr algn="ctr">
                        <a:spcAft>
                          <a:spcPts val="0"/>
                        </a:spcAft>
                      </a:pPr>
                      <a:r>
                        <a:rPr lang="en-AU" sz="1200" dirty="0">
                          <a:solidFill>
                            <a:schemeClr val="bg1"/>
                          </a:solidFill>
                          <a:effectLst/>
                        </a:rPr>
                        <a:t> </a:t>
                      </a:r>
                      <a:r>
                        <a:rPr lang="en-AU" sz="1200" dirty="0" smtClean="0">
                          <a:solidFill>
                            <a:schemeClr val="bg1"/>
                          </a:solidFill>
                          <a:effectLst/>
                        </a:rPr>
                        <a:t>Standard</a:t>
                      </a:r>
                      <a:r>
                        <a:rPr lang="en-AU" sz="1200" dirty="0">
                          <a:solidFill>
                            <a:schemeClr val="bg1"/>
                          </a:solidFill>
                          <a:effectLst/>
                        </a:rPr>
                        <a:t>/</a:t>
                      </a:r>
                      <a:endParaRPr lang="en-AU" sz="1100" dirty="0">
                        <a:solidFill>
                          <a:schemeClr val="bg1"/>
                        </a:solidFill>
                        <a:effectLst/>
                      </a:endParaRPr>
                    </a:p>
                    <a:p>
                      <a:pPr algn="ctr">
                        <a:spcAft>
                          <a:spcPts val="0"/>
                        </a:spcAft>
                      </a:pPr>
                      <a:r>
                        <a:rPr lang="en-AU" sz="1200" dirty="0">
                          <a:solidFill>
                            <a:schemeClr val="bg1"/>
                          </a:solidFill>
                          <a:effectLst/>
                        </a:rPr>
                        <a:t>Judgement method</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rowSpan="2">
                  <a:txBody>
                    <a:bodyPr/>
                    <a:lstStyle/>
                    <a:p>
                      <a:pPr algn="ctr">
                        <a:spcAft>
                          <a:spcPts val="0"/>
                        </a:spcAft>
                      </a:pPr>
                      <a:r>
                        <a:rPr lang="en-AU" sz="1200" dirty="0" smtClean="0">
                          <a:solidFill>
                            <a:schemeClr val="bg1"/>
                          </a:solidFill>
                          <a:effectLst/>
                        </a:rPr>
                        <a:t>Evaluation </a:t>
                      </a:r>
                      <a:r>
                        <a:rPr lang="en-AU" sz="1200" dirty="0">
                          <a:solidFill>
                            <a:schemeClr val="bg1"/>
                          </a:solidFill>
                          <a:effectLst/>
                        </a:rPr>
                        <a:t>output use</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337316">
                <a:tc vMerge="1">
                  <a:txBody>
                    <a:bodyPr/>
                    <a:lstStyle/>
                    <a:p>
                      <a:endParaRPr lang="en-AU"/>
                    </a:p>
                  </a:txBody>
                  <a:tcPr/>
                </a:tc>
                <a:tc>
                  <a:txBody>
                    <a:bodyPr/>
                    <a:lstStyle/>
                    <a:p>
                      <a:pPr algn="ctr">
                        <a:spcAft>
                          <a:spcPts val="0"/>
                        </a:spcAft>
                      </a:pPr>
                      <a:r>
                        <a:rPr lang="en-AU" sz="1200" dirty="0">
                          <a:solidFill>
                            <a:schemeClr val="bg1"/>
                          </a:solidFill>
                          <a:effectLst/>
                        </a:rPr>
                        <a:t>Evaluation questions</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spcAft>
                          <a:spcPts val="0"/>
                        </a:spcAft>
                      </a:pPr>
                      <a:r>
                        <a:rPr lang="en-AU" sz="1200" dirty="0">
                          <a:solidFill>
                            <a:schemeClr val="bg1"/>
                          </a:solidFill>
                          <a:effectLst/>
                        </a:rPr>
                        <a:t>Indicators</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610759">
                <a:tc>
                  <a:txBody>
                    <a:bodyPr/>
                    <a:lstStyle/>
                    <a:p>
                      <a:pPr>
                        <a:spcAft>
                          <a:spcPts val="0"/>
                        </a:spcAft>
                      </a:pPr>
                      <a:r>
                        <a:rPr lang="en-AU" sz="1200" dirty="0">
                          <a:solidFill>
                            <a:schemeClr val="bg1"/>
                          </a:solidFill>
                          <a:effectLst/>
                        </a:rPr>
                        <a:t>Ultimate </a:t>
                      </a:r>
                      <a:r>
                        <a:rPr lang="en-AU" sz="1200" dirty="0" smtClean="0">
                          <a:solidFill>
                            <a:schemeClr val="bg1"/>
                          </a:solidFill>
                          <a:effectLst/>
                        </a:rPr>
                        <a:t>outcomes</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759">
                <a:tc>
                  <a:txBody>
                    <a:bodyPr/>
                    <a:lstStyle/>
                    <a:p>
                      <a:pPr>
                        <a:spcAft>
                          <a:spcPts val="0"/>
                        </a:spcAft>
                      </a:pPr>
                      <a:r>
                        <a:rPr lang="en-AU" sz="1200" dirty="0">
                          <a:solidFill>
                            <a:schemeClr val="bg1"/>
                          </a:solidFill>
                          <a:effectLst/>
                        </a:rPr>
                        <a:t>Intermediate </a:t>
                      </a:r>
                      <a:r>
                        <a:rPr lang="en-AU" sz="1200" dirty="0" smtClean="0">
                          <a:solidFill>
                            <a:schemeClr val="bg1"/>
                          </a:solidFill>
                          <a:effectLst/>
                        </a:rPr>
                        <a:t>outcomes</a:t>
                      </a:r>
                      <a:endParaRPr lang="en-AU" sz="110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759">
                <a:tc>
                  <a:txBody>
                    <a:bodyPr/>
                    <a:lstStyle/>
                    <a:p>
                      <a:pPr>
                        <a:spcAft>
                          <a:spcPts val="0"/>
                        </a:spcAft>
                        <a:tabLst>
                          <a:tab pos="228600" algn="dec"/>
                          <a:tab pos="457200" algn="l"/>
                        </a:tabLst>
                      </a:pPr>
                      <a:r>
                        <a:rPr lang="en-AU" sz="1200" dirty="0">
                          <a:solidFill>
                            <a:schemeClr val="bg1"/>
                          </a:solidFill>
                          <a:effectLst/>
                        </a:rPr>
                        <a:t>Immediate </a:t>
                      </a:r>
                      <a:r>
                        <a:rPr lang="en-AU" sz="1200" dirty="0" smtClean="0">
                          <a:solidFill>
                            <a:schemeClr val="bg1"/>
                          </a:solidFill>
                          <a:effectLst/>
                        </a:rPr>
                        <a:t>outcomes</a:t>
                      </a:r>
                      <a:endParaRPr lang="en-AU" sz="1050" dirty="0">
                        <a:solidFill>
                          <a:schemeClr val="bg1"/>
                        </a:solidFill>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759">
                <a:tc>
                  <a:txBody>
                    <a:bodyPr/>
                    <a:lstStyle/>
                    <a:p>
                      <a:pPr>
                        <a:spcAft>
                          <a:spcPts val="0"/>
                        </a:spcAft>
                        <a:tabLst>
                          <a:tab pos="228600" algn="dec"/>
                          <a:tab pos="457200" algn="l"/>
                        </a:tabLst>
                      </a:pPr>
                      <a:r>
                        <a:rPr lang="en-AU" sz="1200" dirty="0">
                          <a:effectLst/>
                        </a:rPr>
                        <a:t>Outputs/activities</a:t>
                      </a:r>
                      <a:endParaRPr lang="en-AU" sz="1050" dirty="0">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a:effectLst/>
                        </a:rPr>
                        <a:t> </a:t>
                      </a:r>
                      <a:endParaRPr lang="en-AU" sz="105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0759">
                <a:tc>
                  <a:txBody>
                    <a:bodyPr/>
                    <a:lstStyle/>
                    <a:p>
                      <a:pPr>
                        <a:spcAft>
                          <a:spcPts val="0"/>
                        </a:spcAft>
                        <a:tabLst>
                          <a:tab pos="228600" algn="dec"/>
                          <a:tab pos="457200" algn="l"/>
                        </a:tabLst>
                      </a:pPr>
                      <a:r>
                        <a:rPr lang="en-AU" sz="1200" dirty="0" smtClean="0">
                          <a:effectLst/>
                        </a:rPr>
                        <a:t>Needs</a:t>
                      </a:r>
                      <a:endParaRPr lang="en-AU" sz="1050" dirty="0">
                        <a:effectLst/>
                        <a:latin typeface="Arial"/>
                        <a:ea typeface="Times New Roman"/>
                        <a:cs typeface="Times New Roman"/>
                      </a:endParaRPr>
                    </a:p>
                  </a:txBody>
                  <a:tcPr marL="53310" marR="533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228600" algn="dec"/>
                          <a:tab pos="457200" algn="l"/>
                        </a:tabLst>
                      </a:pPr>
                      <a:r>
                        <a:rPr lang="en-AU" sz="1100" dirty="0">
                          <a:effectLst/>
                        </a:rPr>
                        <a:t> </a:t>
                      </a:r>
                      <a:endParaRPr lang="en-AU" sz="1050" dirty="0">
                        <a:effectLst/>
                        <a:latin typeface="Arial"/>
                        <a:ea typeface="Times New Roman"/>
                        <a:cs typeface="Times New Roman"/>
                      </a:endParaRPr>
                    </a:p>
                  </a:txBody>
                  <a:tcPr marL="53310" marR="533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48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AU" smtClean="0"/>
              <a:t>Case study 1</a:t>
            </a:r>
          </a:p>
        </p:txBody>
      </p:sp>
      <p:sp>
        <p:nvSpPr>
          <p:cNvPr id="18434" name="Content Placeholder 2"/>
          <p:cNvSpPr>
            <a:spLocks noGrp="1"/>
          </p:cNvSpPr>
          <p:nvPr>
            <p:ph idx="1"/>
          </p:nvPr>
        </p:nvSpPr>
        <p:spPr/>
        <p:txBody>
          <a:bodyPr/>
          <a:lstStyle/>
          <a:p>
            <a:r>
              <a:rPr lang="en-AU" dirty="0" smtClean="0"/>
              <a:t>Large government department, program funded across number of services within that department</a:t>
            </a:r>
          </a:p>
          <a:p>
            <a:r>
              <a:rPr lang="en-AU" dirty="0" smtClean="0"/>
              <a:t>Each service had its own priorities and goals</a:t>
            </a:r>
          </a:p>
          <a:p>
            <a:r>
              <a:rPr lang="en-AU" dirty="0" smtClean="0"/>
              <a:t>Evaluation frameworks for each service, but also overarching</a:t>
            </a:r>
          </a:p>
          <a:p>
            <a:r>
              <a:rPr lang="en-AU" dirty="0" smtClean="0"/>
              <a:t>Individual project goals had to align with overarching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647</Words>
  <Application>Microsoft Office PowerPoint</Application>
  <PresentationFormat>On-screen Show (4:3)</PresentationFormat>
  <Paragraphs>135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Developing cohesive narratives</vt:lpstr>
      <vt:lpstr>PowerPoint Presentation</vt:lpstr>
      <vt:lpstr>PowerPoint Presentation</vt:lpstr>
      <vt:lpstr>Policy context</vt:lpstr>
      <vt:lpstr>Role of evaluation</vt:lpstr>
      <vt:lpstr>Process</vt:lpstr>
      <vt:lpstr>Program logic</vt:lpstr>
      <vt:lpstr>Evaluation framework</vt:lpstr>
      <vt:lpstr>Case study 1</vt:lpstr>
      <vt:lpstr>Key points</vt:lpstr>
      <vt:lpstr>Case study 2</vt:lpstr>
      <vt:lpstr>Key points</vt:lpstr>
      <vt:lpstr>Case study 3</vt:lpstr>
      <vt:lpstr>Key points</vt:lpstr>
      <vt:lpstr>Messages for clients</vt:lpstr>
      <vt:lpstr>Messages for evaluators</vt:lpstr>
      <vt:lpstr>Summary</vt:lpstr>
      <vt:lpstr>Thank you!</vt:lpstr>
    </vt:vector>
  </TitlesOfParts>
  <Company>Urbis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cohesive narratives</dc:title>
  <dc:creator>Linda Kurti</dc:creator>
  <cp:lastModifiedBy>Linda Kurti</cp:lastModifiedBy>
  <cp:revision>34</cp:revision>
  <dcterms:created xsi:type="dcterms:W3CDTF">2011-08-31T14:47:36Z</dcterms:created>
  <dcterms:modified xsi:type="dcterms:W3CDTF">2011-09-02T02:13:27Z</dcterms:modified>
</cp:coreProperties>
</file>